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309" r:id="rId5"/>
    <p:sldId id="312" r:id="rId6"/>
    <p:sldId id="313" r:id="rId7"/>
    <p:sldId id="310" r:id="rId8"/>
    <p:sldId id="311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85" r:id="rId17"/>
    <p:sldId id="286" r:id="rId18"/>
    <p:sldId id="287" r:id="rId19"/>
    <p:sldId id="288" r:id="rId20"/>
    <p:sldId id="308" r:id="rId21"/>
    <p:sldId id="273" r:id="rId22"/>
    <p:sldId id="304" r:id="rId23"/>
    <p:sldId id="293" r:id="rId24"/>
    <p:sldId id="294" r:id="rId25"/>
    <p:sldId id="295" r:id="rId26"/>
    <p:sldId id="274" r:id="rId27"/>
    <p:sldId id="296" r:id="rId28"/>
    <p:sldId id="275" r:id="rId29"/>
    <p:sldId id="297" r:id="rId30"/>
    <p:sldId id="298" r:id="rId31"/>
    <p:sldId id="299" r:id="rId32"/>
    <p:sldId id="276" r:id="rId33"/>
    <p:sldId id="277" r:id="rId34"/>
    <p:sldId id="278" r:id="rId35"/>
    <p:sldId id="279" r:id="rId36"/>
    <p:sldId id="305" r:id="rId37"/>
    <p:sldId id="306" r:id="rId38"/>
    <p:sldId id="280" r:id="rId39"/>
    <p:sldId id="289" r:id="rId40"/>
    <p:sldId id="290" r:id="rId41"/>
    <p:sldId id="291" r:id="rId42"/>
    <p:sldId id="292" r:id="rId43"/>
    <p:sldId id="281" r:id="rId44"/>
    <p:sldId id="282" r:id="rId45"/>
    <p:sldId id="307" r:id="rId46"/>
    <p:sldId id="283" r:id="rId47"/>
    <p:sldId id="300" r:id="rId48"/>
    <p:sldId id="301" r:id="rId49"/>
    <p:sldId id="302" r:id="rId50"/>
    <p:sldId id="303" r:id="rId51"/>
    <p:sldId id="284" r:id="rId5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891B3F-6A64-47BE-9AB4-F94BD73C61B1}" type="datetimeFigureOut">
              <a:rPr lang="ar-IQ" smtClean="0"/>
              <a:t>17/05/1445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4F466A3-6466-4B35-B2E5-85493C9BC2AA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Post operative complications </a:t>
            </a:r>
            <a:br>
              <a:rPr lang="en-US" sz="4000" dirty="0" smtClean="0"/>
            </a:br>
            <a:r>
              <a:rPr lang="en-US" sz="4000" dirty="0" smtClean="0"/>
              <a:t>and their management</a:t>
            </a:r>
            <a:endParaRPr lang="ar-IQ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ar-IQ" sz="3200" dirty="0" smtClean="0">
                <a:solidFill>
                  <a:srgbClr val="FF0000"/>
                </a:solidFill>
              </a:rPr>
              <a:t>د صلاح كاظم مسلم </a:t>
            </a:r>
          </a:p>
          <a:p>
            <a:pPr algn="r"/>
            <a:r>
              <a:rPr lang="ar-IQ" sz="3200" dirty="0" smtClean="0">
                <a:solidFill>
                  <a:srgbClr val="FF0000"/>
                </a:solidFill>
              </a:rPr>
              <a:t>استاذ مساعد . فرع الجراحة</a:t>
            </a:r>
          </a:p>
          <a:p>
            <a:pPr algn="r"/>
            <a:r>
              <a:rPr lang="ar-IQ" sz="3200" dirty="0" smtClean="0">
                <a:solidFill>
                  <a:srgbClr val="FF0000"/>
                </a:solidFill>
              </a:rPr>
              <a:t>كلية الطب</a:t>
            </a:r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Specific complications occur in the following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patterns: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Immediate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Early postoperative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Throughout the postoperative period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 the late postoperative period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768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IMMEDIATE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Primary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haemorrhage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Basal atelectasis: minor lung collapse.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Shock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: blood loss, acute MI, PE or septicemia.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Low urine output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: inadequate fluid replacement intra operatively  and postoperatively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44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Cambria,Bold"/>
              </a:rPr>
              <a:t>EARLY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Acute confusion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Nausea and vomiting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Secondary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haemorrhage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Pneumonia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infection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dehiscence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DVT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Acute urinary retention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Urinary tract infection (UTI)</a:t>
            </a:r>
          </a:p>
          <a:p>
            <a:pPr algn="l"/>
            <a:r>
              <a:rPr lang="en-US" sz="28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Paralytic Ileus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514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Cambria,Bold"/>
              </a:rPr>
              <a:t>LATE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Bowel obstruction due to fibrous adhesions.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Incisional hernia.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Persistent sinus.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Recurrence of reason for surgery -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eg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malignancy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9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Calibri Light"/>
              </a:rPr>
              <a:t>HAEMORRHAGE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16832"/>
            <a:ext cx="88011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8840"/>
            <a:ext cx="8763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Cambria,Bold"/>
              </a:rPr>
              <a:t>Respiratory complications</a:t>
            </a:r>
            <a:br>
              <a:rPr lang="en-US" b="1" dirty="0">
                <a:solidFill>
                  <a:srgbClr val="000000"/>
                </a:solidFill>
                <a:latin typeface="Cambria,Bold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mbria"/>
              </a:rPr>
              <a:t>The most common are  atelectasis hypoxemia, </a:t>
            </a:r>
            <a:r>
              <a:rPr lang="en-US" sz="3200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hypercapnia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mbria"/>
              </a:rPr>
              <a:t> and</a:t>
            </a:r>
          </a:p>
          <a:p>
            <a:pPr algn="l" rtl="0"/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mbria"/>
              </a:rPr>
              <a:t>aspiration.</a:t>
            </a:r>
          </a:p>
          <a:p>
            <a:pPr algn="l" rtl="0"/>
            <a:r>
              <a:rPr lang="en-US" sz="32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mbria"/>
              </a:rPr>
              <a:t>Pneumonia and pulmonary embolism tend to appear later in the postoperative period.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752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u="none" strike="noStrike" baseline="0" dirty="0" smtClean="0">
                <a:solidFill>
                  <a:srgbClr val="575F6D"/>
                </a:solidFill>
                <a:latin typeface="Calibri,Bold"/>
              </a:rPr>
              <a:t>P</a:t>
            </a:r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OSTOPERATIVE HYPOXIA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Hypoxia is defined as an oxygen saturation of less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than 90 per cent.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Present as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shortness of breath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or agitation or as</a:t>
            </a:r>
          </a:p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upper airway obstruction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or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cyanosis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or as a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combination of any of the above.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obese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patients or in those with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acute or chronic</a:t>
            </a:r>
          </a:p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lung disease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hypoxia develops more quickly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36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Hypoxia in the postoperative period may occur due to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variety of reasons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for example: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Upper airway obstruction due to the </a:t>
            </a:r>
            <a:r>
              <a:rPr lang="en-US" b="1" i="1" u="none" strike="noStrike" baseline="0" dirty="0" smtClean="0">
                <a:solidFill>
                  <a:srgbClr val="000000"/>
                </a:solidFill>
                <a:latin typeface="Cambria,BoldItalic"/>
              </a:rPr>
              <a:t>residual effect of</a:t>
            </a:r>
          </a:p>
          <a:p>
            <a:pPr algn="l"/>
            <a:r>
              <a:rPr lang="en-US" b="1" i="1" u="none" strike="noStrike" baseline="0" dirty="0" smtClean="0">
                <a:solidFill>
                  <a:srgbClr val="000000"/>
                </a:solidFill>
                <a:latin typeface="Cambria,BoldItalic"/>
              </a:rPr>
              <a:t>general </a:t>
            </a:r>
            <a:r>
              <a:rPr lang="en-US" b="1" i="1" u="none" strike="noStrike" baseline="0" dirty="0" err="1" smtClean="0">
                <a:solidFill>
                  <a:srgbClr val="000000"/>
                </a:solidFill>
                <a:latin typeface="Cambria,BoldItalic"/>
              </a:rPr>
              <a:t>anaesthesia</a:t>
            </a:r>
            <a:r>
              <a:rPr lang="en-US" b="1" i="1" u="none" strike="noStrike" baseline="0" dirty="0" smtClean="0">
                <a:solidFill>
                  <a:srgbClr val="000000"/>
                </a:solidFill>
                <a:latin typeface="Cambria,BoldItalic"/>
              </a:rPr>
              <a:t>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Laryngeal edema from traumatic tracheal intubation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Atelectasis and pneumonia especially after upper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abdominal and thoracic surgery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Pulmonary edema of cardiac origin or related to fluid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overload.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Pulmonary embolism: this often presents with the sudden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onset of chest pain and shortness of breath.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661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Patients with hypoxia or imminent signs should be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treated urgently.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If the patient is breathing spontaneously administer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oxygen at 15 L/min, using a non-rebreathing mask.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head tilt, chin lift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or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jaw thrust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should relieve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obstruction related to reduced muscle tone.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Suctioning of any blood or secretions and insertion of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oropharyngeal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airway may be needed.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764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INTRODUCTION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DISCHARGE FROM POSTANAESTHETIC RECOVERY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FIRST POSTOPERATIVE ASSESSMENT – WHEN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AND WHO?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PROPHYLAXIS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SYSTEM-SPECIFIC POSTOPERATIVE COMPLICATIONS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GENERAL POSTOPERATIVE PROBLEMS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AND MANAGEMENT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253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atelectasis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9155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5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054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>
                <a:solidFill>
                  <a:srgbClr val="575F6D"/>
                </a:solidFill>
              </a:rPr>
              <a:t>T</a:t>
            </a:r>
            <a:r>
              <a:rPr lang="en-US" dirty="0">
                <a:solidFill>
                  <a:srgbClr val="575F6D"/>
                </a:solidFill>
              </a:rPr>
              <a:t>REATMENT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Adequate treatment of pain, anxiety, hypotension and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dehydration will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minimise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the risk.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Administer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antiemetics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such as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HT3 receptor antagonists (e.g.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ondansetron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),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Steroids (e.g. dexamethasone),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Phenothiazines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(e.g.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prochlorperazine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),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Antihistamines (e.g.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cyclizine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).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At least one antiemetic should be given on a regular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basis in the high risk group of patients and a second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one written up to be given when needed.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909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u="none" strike="noStrike" baseline="0" dirty="0" smtClean="0">
                <a:solidFill>
                  <a:srgbClr val="575F6D"/>
                </a:solidFill>
                <a:latin typeface="Calibri,Bold"/>
              </a:rPr>
              <a:t>R</a:t>
            </a:r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ENAL AND URINARY COMPLICATIONS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Postoperative renal failure is associated with high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mortality.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Patients with known chronic renal disease, diabetes,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liver failure, PAD and cardiac failure are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at high risk.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Perioperative events such as sepsis, bleeding,</a:t>
            </a:r>
          </a:p>
          <a:p>
            <a:pPr algn="l" rtl="0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hypovolaemia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rhabdomyolysis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or abdominal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compartmental syndrome can all precipitate acute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renal failure.</a:t>
            </a:r>
          </a:p>
          <a:p>
            <a:pPr algn="l" rtl="0"/>
            <a:r>
              <a:rPr lang="en-US" dirty="0" smtClean="0"/>
              <a:t>Prophylactic measures to prevent renal failure should</a:t>
            </a:r>
          </a:p>
          <a:p>
            <a:pPr algn="l" rtl="0"/>
            <a:r>
              <a:rPr lang="en-US" dirty="0" smtClean="0"/>
              <a:t>be taken in high risk cases.</a:t>
            </a:r>
          </a:p>
          <a:p>
            <a:pPr algn="l" rtl="0"/>
            <a:r>
              <a:rPr lang="en-US" dirty="0" smtClean="0"/>
              <a:t> Urinary retention and infection are a common</a:t>
            </a:r>
          </a:p>
          <a:p>
            <a:pPr algn="l" rtl="0"/>
            <a:r>
              <a:rPr lang="en-US" dirty="0" smtClean="0"/>
              <a:t>problem postoperatively.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447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If urine output is less than 0.5 mL/kg per hour for 6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hours :-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Check that the catheter is not blocked,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Correct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hypovolaemia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Correct metabolic and electrolyte disturbances,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Stop nephrotoxic drugs.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12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For UTI:-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Treatment involves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Adequate hydration,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Proper bladder drainage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Antibiotics depending on the sensitivity of the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microorganisms.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752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OLIGURIA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5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AND SHIVERING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Anesthesia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induces loss of thermoregulatory control.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Exposure of skin and organs to a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cold operating</a:t>
            </a:r>
          </a:p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environment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infusion of cold I.V. fluids all lead to hypothermia.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This, in turn, leads to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Increased cardiac morbidity,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hypocoagulable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state,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Shivering with imbalance of oxygen supply and demand,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Immune function impairment with the possibility of wound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infection.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Active warming devices should be used to treat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hypothermia as appropriate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44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POST-OPERATIVE PYREXIA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352927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4400" b="1" i="0" u="none" strike="noStrike" baseline="0" dirty="0" smtClean="0">
                <a:solidFill>
                  <a:srgbClr val="575F6D"/>
                </a:solidFill>
                <a:latin typeface="Calibri,Bold"/>
              </a:rPr>
              <a:t>P</a:t>
            </a:r>
            <a:r>
              <a:rPr lang="en-US" sz="4000" b="1" i="0" u="none" strike="noStrike" baseline="0" dirty="0" smtClean="0">
                <a:solidFill>
                  <a:srgbClr val="575F6D"/>
                </a:solidFill>
                <a:latin typeface="Calibri,Bold"/>
              </a:rPr>
              <a:t>OSTOPERATIVE FEVER</a:t>
            </a:r>
          </a:p>
          <a:p>
            <a:pPr algn="l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ambria,Bold"/>
              </a:rPr>
              <a:t>Days 0-2: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Mild fever (temperature &lt;38°C) (common):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Tissue damage and necrosis at the operation site.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Haematoma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Persistent fever (temperature &gt;38°C):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Atelectasis: the collapsed lung may become secondarily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infected.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Surgical site infection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Blood transfusion or drug reaction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28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575F6D"/>
                </a:solidFill>
              </a:rPr>
              <a:t>INTRODUCTION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"/>
              </a:rPr>
              <a:t>Aim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To provide the patient with as quick, painless and safe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recovery from surgery as possible.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Postoperative complications may either be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general</a:t>
            </a:r>
          </a:p>
          <a:p>
            <a:pPr algn="l"/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or specific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to the type of surgery undertaken and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should be managed with the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patient's history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mind.</a:t>
            </a:r>
          </a:p>
          <a:p>
            <a:pPr algn="l"/>
            <a:r>
              <a:rPr lang="ar-IQ" sz="1800" b="1" i="0" u="none" strike="noStrike" baseline="0" dirty="0" smtClean="0">
                <a:solidFill>
                  <a:srgbClr val="FFFFFF"/>
                </a:solidFill>
                <a:latin typeface="Cambria,Bold"/>
              </a:rPr>
              <a:t>3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869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ambria,Bold"/>
              </a:rPr>
              <a:t>Days 3-5</a:t>
            </a:r>
            <a:r>
              <a:rPr lang="en-US" sz="3600" b="0" i="0" u="none" strike="noStrike" baseline="0" dirty="0" smtClean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Bronchopneumonia.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Sepsis.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infection.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Drip site infection or phlebitis.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Abscess formation -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eg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subphrenic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or pelvic,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depending on the surgery involved.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DVT.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64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ambria,Bold"/>
              </a:rPr>
              <a:t>After 5 days: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Specific complications related to surgery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e.g.; Fistula formation.</a:t>
            </a:r>
          </a:p>
          <a:p>
            <a:pPr algn="l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ambria,Bold"/>
              </a:rPr>
              <a:t>After the first week: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Haemorrhage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infection.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Distant sites of infection - e.g., UTI.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DVT, pulmonary embolus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456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VEIN THROMBOSIS &amp; PULMONARY EMBOLISM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928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575F6D"/>
                </a:solidFill>
              </a:rPr>
              <a:t>T</a:t>
            </a:r>
            <a:r>
              <a:rPr lang="en-US" dirty="0">
                <a:solidFill>
                  <a:srgbClr val="575F6D"/>
                </a:solidFill>
              </a:rPr>
              <a:t>REATMENT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Venography or duplex Doppler ultrasound is used to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assess flow and the presence of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thromboses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If a significant DVT is found (one that extends above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knee), treatment with intravenous heparin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initially, followed by longer-term warfarin, should be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started.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51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575F6D"/>
                </a:solidFill>
              </a:rPr>
              <a:t>DVT </a:t>
            </a:r>
            <a:r>
              <a:rPr lang="en-US" dirty="0">
                <a:solidFill>
                  <a:srgbClr val="575F6D"/>
                </a:solidFill>
              </a:rPr>
              <a:t>PROPHYLAXIS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Most hospitals have a DVT prophylaxis protocol.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This may include;-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use of stockings,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Calf pumps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Pharmacological agents, such as low molecular weight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heparin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920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44824"/>
            <a:ext cx="828675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1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Hypotension in the postoperative period can be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multifactorial like:-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Inadequate fluid replacement,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Vasodilatation from subarachnoid and epidural</a:t>
            </a:r>
          </a:p>
          <a:p>
            <a:pPr algn="l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anaesthesia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Surgical bleeding, sepsis,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Arrhythmias, myocardial infarction, cardiac failure,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Tensionpneumothorax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Pulmonary embolism,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Pericardial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tamponade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Anaphylaxis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631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Enhanced Recovery After Surgery (ERAS®) is the implementation of patient-focused, standardized, evidence-based, interdisciplinary perioperative guidelines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</a:pPr>
            <a:endParaRPr lang="en-US" baseline="30000" dirty="0">
              <a:solidFill>
                <a:prstClr val="black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Guidelines integrate preoperative, intraoperative and postoperative care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</a:pPr>
            <a:endParaRPr lang="en-US" baseline="30000" dirty="0">
              <a:solidFill>
                <a:prstClr val="black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Implementation of Enhanced Recovery Programs reduces postoperative complications, reduces length of hospital stay, with no increase in hospital readmissions</a:t>
            </a:r>
            <a:r>
              <a:rPr lang="en-US" baseline="30000" dirty="0">
                <a:solidFill>
                  <a:prstClr val="black"/>
                </a:solidFill>
              </a:rPr>
              <a:t>6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94013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u="none" strike="noStrike" baseline="0" dirty="0" smtClean="0">
                <a:solidFill>
                  <a:srgbClr val="575F6D"/>
                </a:solidFill>
                <a:latin typeface="Calibri,Bold"/>
              </a:rPr>
              <a:t>A</a:t>
            </a:r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SSESSMENT OF HYPOTENSION</a:t>
            </a:r>
            <a:b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</a:br>
            <a:endParaRPr lang="ar-IQ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i="0" u="none" strike="noStrike" baseline="0" dirty="0" smtClean="0">
                <a:solidFill>
                  <a:srgbClr val="FF0000"/>
                </a:solidFill>
                <a:latin typeface="Cambria,Bold"/>
              </a:rPr>
              <a:t>Observe if: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Awake or easily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rousable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Comfortable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Normal preoperative BP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Warm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Well perfused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(capillary refill</a:t>
            </a:r>
          </a:p>
          <a:p>
            <a:pPr algn="l"/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&lt;2 seconds)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Heart rate 60-100bpm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Passing urine (&gt;0.5 ml/kg/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Cambria,Italic"/>
              </a:rPr>
              <a:t>hr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)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No obvious bleeding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Seek further advice if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Drowsy 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unrousable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Distressed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Hypertensive preoperatively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Cold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Capillary refill &gt;2 seconds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Heart rate &gt;100 or &lt;60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bpm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Oliguric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(&lt;0.5 ml/kg/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)</a:t>
            </a:r>
          </a:p>
          <a:p>
            <a:pPr algn="l"/>
            <a:r>
              <a:rPr lang="en-US" sz="18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Signs of bleeding </a:t>
            </a:r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(drains,</a:t>
            </a:r>
          </a:p>
          <a:p>
            <a:pPr algn="l"/>
            <a:r>
              <a:rPr lang="en-US" b="0" i="1" u="none" strike="noStrike" baseline="0" dirty="0" smtClean="0">
                <a:solidFill>
                  <a:srgbClr val="000000"/>
                </a:solidFill>
                <a:latin typeface="Cambria,Italic"/>
              </a:rPr>
              <a:t>wounds, </a:t>
            </a:r>
            <a:r>
              <a:rPr lang="en-US" b="0" i="1" u="none" strike="noStrike" baseline="0" dirty="0" err="1" smtClean="0">
                <a:solidFill>
                  <a:srgbClr val="000000"/>
                </a:solidFill>
                <a:latin typeface="Cambria,Italic"/>
              </a:rPr>
              <a:t>haematoma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575F6D"/>
                </a:solidFill>
              </a:rPr>
              <a:t>M</a:t>
            </a:r>
            <a:r>
              <a:rPr lang="en-US" dirty="0">
                <a:solidFill>
                  <a:srgbClr val="575F6D"/>
                </a:solidFill>
              </a:rPr>
              <a:t>YOCARDIAL ISCHEMIA AND INFARCTION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They commonly present with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retrosternal pain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radiating into the neck, jaw or arms and may also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have nausea,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dyspnoea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or syncope.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MI can be STEMI and NSTEMI.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However,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mbria,Bold"/>
              </a:rPr>
              <a:t>serum troponin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levels will be high in both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types of MI.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877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Start treatment with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Oxygen,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Glyceryl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trinitrate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Morphine and aspirin ,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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Involve a cardiologist.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Beta-blockers and/or calcium antagonists may be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started to reduce further episodes of ischemia.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38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BOWEL FUNCTION( ileus)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DELIRIUM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72816"/>
            <a:ext cx="8258175" cy="20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68899"/>
            <a:ext cx="6552727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Can occur on recovery from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anaesthesia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(postoperative delirium (POD)) or a few days after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surgery.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Incidence of POD is 5–15 per cent, but is higher in the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elderly with hip fractures and is associated with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increased morbidity and mortality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99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SORES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88204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4000" b="1" i="0" u="none" strike="noStrike" baseline="0" dirty="0" smtClean="0">
                <a:solidFill>
                  <a:srgbClr val="575F6D"/>
                </a:solidFill>
                <a:latin typeface="Calibri,Bold"/>
              </a:rPr>
              <a:t>W</a:t>
            </a:r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OUND DEHISCENCE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dehiscence is disruption of any or all of the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layers in a wound.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Occur in up to 3 per cent of abdominal wounds and is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very distressing to the patient.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Occurs from the 5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mbria"/>
              </a:rPr>
              <a:t>th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to the 8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mbria"/>
              </a:rPr>
              <a:t>th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postoperative day when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strength of the wound is at its weakest.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patient may have felt a popping sensation during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straining or coughing.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67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4000" b="1" i="0" u="none" strike="noStrike" baseline="0" dirty="0" smtClean="0">
                <a:solidFill>
                  <a:srgbClr val="575F6D"/>
                </a:solidFill>
                <a:latin typeface="Calibri,Bold"/>
              </a:rPr>
              <a:t>R</a:t>
            </a:r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ISK FACTORS IN WOUND DEHISCENCE</a:t>
            </a:r>
          </a:p>
          <a:p>
            <a:pPr algn="l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Cambria,Bold"/>
              </a:rPr>
              <a:t>General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Malnourishment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Diabetes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Obesity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Renal failure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Jaundice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Sepsis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Cancer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Treatment with steroids</a:t>
            </a:r>
          </a:p>
          <a:p>
            <a:pPr algn="l"/>
            <a:r>
              <a:rPr lang="ar-IQ" sz="1800" b="1" i="0" u="none" strike="noStrike" baseline="0" dirty="0" smtClean="0">
                <a:solidFill>
                  <a:srgbClr val="3F3F3F"/>
                </a:solidFill>
                <a:latin typeface="Cambria,Bold"/>
              </a:rPr>
              <a:t>49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063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Cambria,Bold"/>
              </a:rPr>
              <a:t>Local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Inadequate or poor closure of wound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Poor local wound healing, e.g. because of infection,</a:t>
            </a:r>
          </a:p>
          <a:p>
            <a:pPr algn="l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haematoma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seroma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Increased intra-abdominal pressure, e.g. in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postoperative patients suffering from chronic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obstructive airway disease, during excessive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coughing.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23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baseline="0" dirty="0" smtClean="0">
                <a:solidFill>
                  <a:srgbClr val="575F6D"/>
                </a:solidFill>
                <a:latin typeface="Calibri,Bold"/>
              </a:rPr>
              <a:t>PROPHYLAXIS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following postoperative treatment and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prophylaxis options should be discussed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preoperatively :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Adequate pain control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Venous thromboembolism prophylaxis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Antibiotic prophylaxis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Continuation of current medications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Substitution of current medication (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eg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 diabetic control,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steroid therapy)</a:t>
            </a:r>
          </a:p>
          <a:p>
            <a:pPr algn="l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Prophylaxis for postoperative nausea and vomiting</a:t>
            </a:r>
          </a:p>
          <a:p>
            <a:pPr algn="l" rtl="0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Pressure area management.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12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Most patients will need to return to the operating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theatre for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resuturing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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 some patients, it may be appropriate to leave the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open and treat with dressings or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vacuumassisted</a:t>
            </a:r>
            <a:endParaRPr lang="en-US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closure (VAC) pumps.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7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1313"/>
            <a:ext cx="7920880" cy="270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188050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FFFFFF"/>
                </a:solidFill>
                <a:latin typeface="Calibri Light"/>
              </a:rPr>
              <a:t>RISK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Calibri Light"/>
              </a:rPr>
              <a:t>PREDICTORs  FOR CV complication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40768"/>
            <a:ext cx="8763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75F6D"/>
                </a:solidFill>
              </a:rPr>
              <a:t>DISCHARGE FROM POSTANAESTHETIC RECOVERY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patient can be discharged from the recovery</a:t>
            </a:r>
          </a:p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room when they fulfill the following criteria: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Patient is fully conscious.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Respiration and oxygenation are satisfactory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Patient is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Cambria"/>
              </a:rPr>
              <a:t>normothermic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, not in pain nor nauseous.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Cardiovascular parameters are stable.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Oxygen, fluids and analgesics have been prescribed.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There are no concerns related to the surgical procedure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618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The first postoperative assessment should determine: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Intraoperative history and postoperative instructions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Circulatory volume status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Respiratory status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Mental status.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795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General postoperative complications include: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Postoperative fever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Atelectasis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Wound infection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Embolism and</a:t>
            </a:r>
          </a:p>
          <a:p>
            <a:pPr algn="l"/>
            <a:r>
              <a:rPr lang="en-US" sz="2400" b="0" i="0" u="none" strike="noStrike" baseline="0" dirty="0" smtClean="0">
                <a:solidFill>
                  <a:srgbClr val="FF8637"/>
                </a:solidFill>
                <a:latin typeface="Wingdings"/>
              </a:rPr>
              <a:t>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mbria"/>
              </a:rPr>
              <a:t>Deep vein thrombosis (DVT).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30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216</TotalTime>
  <Words>1694</Words>
  <Application>Microsoft Office PowerPoint</Application>
  <PresentationFormat>عرض على الشاشة (3:4)‏</PresentationFormat>
  <Paragraphs>304</Paragraphs>
  <Slides>51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2" baseType="lpstr">
      <vt:lpstr>أساسية</vt:lpstr>
      <vt:lpstr>Post operative complications  and their management</vt:lpstr>
      <vt:lpstr>objectives</vt:lpstr>
      <vt:lpstr>عرض تقديمي في PowerPoint</vt:lpstr>
      <vt:lpstr>ERAS</vt:lpstr>
      <vt:lpstr>PROPHYLAXIS</vt:lpstr>
      <vt:lpstr>RISK PREDICTORs  FOR CV complication</vt:lpstr>
      <vt:lpstr>DISCHARGE FROM POSTANAESTHETIC RECOVERY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HAEMORRHAGE</vt:lpstr>
      <vt:lpstr>عرض تقديمي في PowerPoint</vt:lpstr>
      <vt:lpstr>Respiratory complications </vt:lpstr>
      <vt:lpstr>عرض تقديمي في PowerPoint</vt:lpstr>
      <vt:lpstr>عرض تقديمي في PowerPoint</vt:lpstr>
      <vt:lpstr>عرض تقديمي في PowerPoint</vt:lpstr>
      <vt:lpstr>atelectasis</vt:lpstr>
      <vt:lpstr>عرض تقديمي في PowerPoint</vt:lpstr>
      <vt:lpstr>عرض تقديمي في PowerPoint</vt:lpstr>
      <vt:lpstr>RENAL AND URINARY COMPLICATIONS</vt:lpstr>
      <vt:lpstr>عرض تقديمي في PowerPoint</vt:lpstr>
      <vt:lpstr>عرض تقديمي في PowerPoint</vt:lpstr>
      <vt:lpstr>OLIGURIA</vt:lpstr>
      <vt:lpstr>HYPOTHERMIA AND SHIVERING</vt:lpstr>
      <vt:lpstr>POST-OPERATIVE PYREXIA</vt:lpstr>
      <vt:lpstr>عرض تقديمي في PowerPoint</vt:lpstr>
      <vt:lpstr>عرض تقديمي في PowerPoint</vt:lpstr>
      <vt:lpstr>عرض تقديمي في PowerPoint</vt:lpstr>
      <vt:lpstr>INFECTIONS</vt:lpstr>
      <vt:lpstr>عرض تقديمي في PowerPoint</vt:lpstr>
      <vt:lpstr>DEEP VEIN THROMBOSIS &amp; PULMONARY EMBOLISM</vt:lpstr>
      <vt:lpstr>عرض تقديمي في PowerPoint</vt:lpstr>
      <vt:lpstr>عرض تقديمي في PowerPoint</vt:lpstr>
      <vt:lpstr>عرض تقديمي في PowerPoint</vt:lpstr>
      <vt:lpstr>CARDIOVASCULAR DISEASE</vt:lpstr>
      <vt:lpstr>عرض تقديمي في PowerPoint</vt:lpstr>
      <vt:lpstr>ASSESSMENT OF HYPOTENSION </vt:lpstr>
      <vt:lpstr>عرض تقديمي في PowerPoint</vt:lpstr>
      <vt:lpstr>عرض تقديمي في PowerPoint</vt:lpstr>
      <vt:lpstr>REDUCED BOWEL FUNCTION( ileus)</vt:lpstr>
      <vt:lpstr>DELIRIUM</vt:lpstr>
      <vt:lpstr>عرض تقديمي في PowerPoint</vt:lpstr>
      <vt:lpstr>PRESSURE SORES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KEY POINTS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operative complications  and their managment</dc:title>
  <dc:creator>DR.Ahmed Saker 2O11</dc:creator>
  <cp:lastModifiedBy>DR.Ahmed Saker 2O11</cp:lastModifiedBy>
  <cp:revision>16</cp:revision>
  <dcterms:created xsi:type="dcterms:W3CDTF">2021-01-18T19:28:22Z</dcterms:created>
  <dcterms:modified xsi:type="dcterms:W3CDTF">2023-11-29T20:16:26Z</dcterms:modified>
</cp:coreProperties>
</file>